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8" r:id="rId2"/>
    <p:sldId id="361" r:id="rId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5" d="100"/>
          <a:sy n="55" d="100"/>
        </p:scale>
        <p:origin x="1260"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54668-566A-4136-BD3D-1732B39E50B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C478621F-ACB9-411F-8D5E-ECAE4B7464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2751C10F-3D88-48C1-AC5C-A1C48D9357E1}"/>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27DC2B32-7900-4B6E-B7C3-13AF72510A7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B4E0C7A-1800-4CC2-91D5-A4601805DDAA}"/>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130949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E85513-4755-49E7-959E-972620213BC4}"/>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75C53EC-D52D-42E5-9C1D-B1A4893EF63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DBA14DB-4A8E-4DF2-AE19-D54C9DC815BD}"/>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73828C10-39CA-47B7-BD0E-5A7F6BD4FFA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B44B1F2-10E4-4836-BA1E-BC508507CB1E}"/>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2574330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5C0B386-7846-46A7-852A-3A3996EEA30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1BB46CA-9799-4FF9-9F2E-61C46C93F19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36BFF5E-8B91-4B6D-A331-3338C33B94C6}"/>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E3178F73-71E5-46F4-A6F3-742CF289514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DC60543-69A5-4415-A374-A005C6560862}"/>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3604376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A1AC25-D3FC-4104-B95C-1439141A4C94}"/>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BFC6480-D538-4D21-8E1A-E4A1FB6FA7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C4B4F12-86F0-441D-B607-5319C98405F6}"/>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72039696-3C46-4CAE-B166-0D63902387E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2E5B781-AC3C-4EFB-8DBD-070B04A366C4}"/>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212996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4925B2-8339-4C60-B62F-306FCC118C0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14900A26-094A-410B-A1E3-F4D0D0CBDB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627B817-A171-4CB8-8E3B-4EA156C554A3}"/>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0F876492-FD72-4122-93BD-AADA07BB5BE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E6DB1C0-2B04-4E12-A085-BA8894C6FE53}"/>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304933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B5E2C9-A916-4E72-A28C-3E4BD40B00C6}"/>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C51B3FE-7E05-463D-8533-F967CD2B2D3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7F1BC829-D634-493B-9414-3233BAFBCEE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D3AB117-9D9D-476F-9F72-4C0DA37DBF6A}"/>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6" name="Marcador de pie de página 5">
            <a:extLst>
              <a:ext uri="{FF2B5EF4-FFF2-40B4-BE49-F238E27FC236}">
                <a16:creationId xmlns:a16="http://schemas.microsoft.com/office/drawing/2014/main" id="{E53CB266-4F38-4942-805F-5791F5F5E0E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2773146-6280-459D-80EF-1981E704116C}"/>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4255279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0936FD-92B8-4557-BE47-B68780D19CA4}"/>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4305A7D-50B0-46A2-8EB2-2CF72CFDCE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A86602D-AFB5-4F88-8960-14D9CA62438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399B5F2B-F386-4765-A6D5-9B94B0341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59135A9-521A-4563-8D43-CBE70C15965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B8107084-943D-4CB3-983F-9903C6A0F578}"/>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8" name="Marcador de pie de página 7">
            <a:extLst>
              <a:ext uri="{FF2B5EF4-FFF2-40B4-BE49-F238E27FC236}">
                <a16:creationId xmlns:a16="http://schemas.microsoft.com/office/drawing/2014/main" id="{85809440-48AC-40ED-AE16-1F0D588584BF}"/>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4FE2AFE6-EFB9-430D-B11B-A498183239B4}"/>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129189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E3A00E-C201-4F18-8557-D35549A5A42F}"/>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39199083-2A2B-4EEA-9658-F6E2141BED04}"/>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4" name="Marcador de pie de página 3">
            <a:extLst>
              <a:ext uri="{FF2B5EF4-FFF2-40B4-BE49-F238E27FC236}">
                <a16:creationId xmlns:a16="http://schemas.microsoft.com/office/drawing/2014/main" id="{9ACABCBF-BB78-4263-989B-E6FB6FB108C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A850977E-19EC-4269-9160-042C732FC8F8}"/>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207931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40C3593-A173-4A2E-9588-B8E8B2FBCA3A}"/>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3" name="Marcador de pie de página 2">
            <a:extLst>
              <a:ext uri="{FF2B5EF4-FFF2-40B4-BE49-F238E27FC236}">
                <a16:creationId xmlns:a16="http://schemas.microsoft.com/office/drawing/2014/main" id="{E2C76CA8-1966-4BF6-B3A8-58E9DA08E427}"/>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6A3E470-2E20-4F49-AF96-27D7F8FF4E7C}"/>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2292256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E273DB-4566-4948-91FF-3FF522E54AC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57B1B7A-1173-4453-BA7B-0FDF5707B9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A86490E3-BEFB-4D6D-B3B5-660429CB0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E2F4E22-F53C-4BA6-867E-AAB884C3573B}"/>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6" name="Marcador de pie de página 5">
            <a:extLst>
              <a:ext uri="{FF2B5EF4-FFF2-40B4-BE49-F238E27FC236}">
                <a16:creationId xmlns:a16="http://schemas.microsoft.com/office/drawing/2014/main" id="{D0FD3C00-72E3-40AC-8BB2-BA5D56EA7CB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38A2A96-AA17-49F7-AB2C-6C12F3988EA5}"/>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2796222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78F9BE-1BE8-4D93-9D3E-E91DADDA4B7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62A5713C-EC26-41B8-A4B4-B783A50027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FEF8F45D-08A4-4ECC-85F0-E5DAC02913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60E3C63-A3FE-4913-B99C-7BAEBBD5F33E}"/>
              </a:ext>
            </a:extLst>
          </p:cNvPr>
          <p:cNvSpPr>
            <a:spLocks noGrp="1"/>
          </p:cNvSpPr>
          <p:nvPr>
            <p:ph type="dt" sz="half" idx="10"/>
          </p:nvPr>
        </p:nvSpPr>
        <p:spPr/>
        <p:txBody>
          <a:bodyPr/>
          <a:lstStyle/>
          <a:p>
            <a:fld id="{BAA8DD68-A5A6-413F-81BA-6AAC050C2531}" type="datetimeFigureOut">
              <a:rPr lang="es-ES" smtClean="0"/>
              <a:t>31/05/2021</a:t>
            </a:fld>
            <a:endParaRPr lang="es-ES"/>
          </a:p>
        </p:txBody>
      </p:sp>
      <p:sp>
        <p:nvSpPr>
          <p:cNvPr id="6" name="Marcador de pie de página 5">
            <a:extLst>
              <a:ext uri="{FF2B5EF4-FFF2-40B4-BE49-F238E27FC236}">
                <a16:creationId xmlns:a16="http://schemas.microsoft.com/office/drawing/2014/main" id="{4CC76248-5CDE-423F-BEBB-06CC1661E1D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B4250AA-4FFB-4BD8-9363-661EB455A19B}"/>
              </a:ext>
            </a:extLst>
          </p:cNvPr>
          <p:cNvSpPr>
            <a:spLocks noGrp="1"/>
          </p:cNvSpPr>
          <p:nvPr>
            <p:ph type="sldNum" sz="quarter" idx="12"/>
          </p:nvPr>
        </p:nvSpPr>
        <p:spPr/>
        <p:txBody>
          <a:bodyPr/>
          <a:lstStyle/>
          <a:p>
            <a:fld id="{4CFB99E4-8F58-4676-B809-758E3783F6D8}" type="slidenum">
              <a:rPr lang="es-ES" smtClean="0"/>
              <a:t>‹Nº›</a:t>
            </a:fld>
            <a:endParaRPr lang="es-ES"/>
          </a:p>
        </p:txBody>
      </p:sp>
    </p:spTree>
    <p:extLst>
      <p:ext uri="{BB962C8B-B14F-4D97-AF65-F5344CB8AC3E}">
        <p14:creationId xmlns:p14="http://schemas.microsoft.com/office/powerpoint/2010/main" val="313727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3A25266-7DC2-46B7-9308-5858B222AA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20FB2FC-1EA5-498F-B352-CDB592692D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57445CE-F198-45AD-9ABB-82ACBC4B51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8DD68-A5A6-413F-81BA-6AAC050C2531}" type="datetimeFigureOut">
              <a:rPr lang="es-ES" smtClean="0"/>
              <a:t>31/05/2021</a:t>
            </a:fld>
            <a:endParaRPr lang="es-ES"/>
          </a:p>
        </p:txBody>
      </p:sp>
      <p:sp>
        <p:nvSpPr>
          <p:cNvPr id="5" name="Marcador de pie de página 4">
            <a:extLst>
              <a:ext uri="{FF2B5EF4-FFF2-40B4-BE49-F238E27FC236}">
                <a16:creationId xmlns:a16="http://schemas.microsoft.com/office/drawing/2014/main" id="{87E42657-F58E-4000-B6FA-09E3A8AAAC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548F8418-8336-47DF-985B-6EE3CD84FC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B99E4-8F58-4676-B809-758E3783F6D8}" type="slidenum">
              <a:rPr lang="es-ES" smtClean="0"/>
              <a:t>‹Nº›</a:t>
            </a:fld>
            <a:endParaRPr lang="es-ES"/>
          </a:p>
        </p:txBody>
      </p:sp>
    </p:spTree>
    <p:extLst>
      <p:ext uri="{BB962C8B-B14F-4D97-AF65-F5344CB8AC3E}">
        <p14:creationId xmlns:p14="http://schemas.microsoft.com/office/powerpoint/2010/main" val="4022403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am.es/" TargetMode="External"/><Relationship Id="rId7" Type="http://schemas.openxmlformats.org/officeDocument/2006/relationships/hyperlink" Target="http://www.urjc.es/" TargetMode="External"/><Relationship Id="rId2" Type="http://schemas.openxmlformats.org/officeDocument/2006/relationships/hyperlink" Target="http://www.uah.es/" TargetMode="External"/><Relationship Id="rId1" Type="http://schemas.openxmlformats.org/officeDocument/2006/relationships/slideLayout" Target="../slideLayouts/slideLayout7.xml"/><Relationship Id="rId6" Type="http://schemas.openxmlformats.org/officeDocument/2006/relationships/hyperlink" Target="http://www.upm.es/" TargetMode="External"/><Relationship Id="rId5" Type="http://schemas.openxmlformats.org/officeDocument/2006/relationships/hyperlink" Target="http://www.ucm.es/" TargetMode="External"/><Relationship Id="rId4" Type="http://schemas.openxmlformats.org/officeDocument/2006/relationships/hyperlink" Target="http://www.uc3m.e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unileon.es/" TargetMode="External"/><Relationship Id="rId2" Type="http://schemas.openxmlformats.org/officeDocument/2006/relationships/hyperlink" Target="http://www.ubu.es/" TargetMode="External"/><Relationship Id="rId1" Type="http://schemas.openxmlformats.org/officeDocument/2006/relationships/slideLayout" Target="../slideLayouts/slideLayout7.xml"/><Relationship Id="rId6" Type="http://schemas.openxmlformats.org/officeDocument/2006/relationships/hyperlink" Target="http://www.uned.es/" TargetMode="External"/><Relationship Id="rId5" Type="http://schemas.openxmlformats.org/officeDocument/2006/relationships/hyperlink" Target="http://www.unex.es/preins" TargetMode="External"/><Relationship Id="rId4" Type="http://schemas.openxmlformats.org/officeDocument/2006/relationships/hyperlink" Target="http://www.unex.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43" name="Rectangle 119">
            <a:extLst>
              <a:ext uri="{FF2B5EF4-FFF2-40B4-BE49-F238E27FC236}">
                <a16:creationId xmlns:a16="http://schemas.microsoft.com/office/drawing/2014/main" id="{347E513F-2739-420D-BB66-69FFBDB6D8D6}"/>
              </a:ext>
            </a:extLst>
          </p:cNvPr>
          <p:cNvSpPr>
            <a:spLocks noChangeArrowheads="1"/>
          </p:cNvSpPr>
          <p:nvPr/>
        </p:nvSpPr>
        <p:spPr bwMode="auto">
          <a:xfrm>
            <a:off x="1919289" y="42025"/>
            <a:ext cx="85693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s-ES" altLang="es-ES" sz="1100" b="1" u="sng" dirty="0">
              <a:ea typeface="Times New Roman" panose="02020603050405020304" pitchFamily="18" charset="0"/>
              <a:cs typeface="Arial" panose="020B0604020202020204" pitchFamily="34" charset="0"/>
            </a:endParaRPr>
          </a:p>
          <a:p>
            <a:pPr algn="ctr" eaLnBrk="1" hangingPunct="1">
              <a:spcBef>
                <a:spcPct val="0"/>
              </a:spcBef>
              <a:buFontTx/>
              <a:buNone/>
            </a:pPr>
            <a:r>
              <a:rPr lang="es-ES" altLang="es-ES" sz="1100" b="1" u="sng" dirty="0">
                <a:ea typeface="Times New Roman" panose="02020603050405020304" pitchFamily="18" charset="0"/>
                <a:cs typeface="Arial" panose="020B0604020202020204" pitchFamily="34" charset="0"/>
              </a:rPr>
              <a:t>PLAZOS SOLICITUD DE  PREINSCRIPCIÓN Y MATRICULACIÓN EN ESTUDIOS DE GRADO UNIVERSITARIOS CURSO 2021/22 </a:t>
            </a:r>
          </a:p>
          <a:p>
            <a:pPr>
              <a:spcBef>
                <a:spcPct val="0"/>
              </a:spcBef>
              <a:buFontTx/>
              <a:buNone/>
            </a:pPr>
            <a:endParaRPr lang="es-ES" altLang="es-ES" sz="1100" b="1" dirty="0">
              <a:ea typeface="Times New Roman" panose="02020603050405020304" pitchFamily="18" charset="0"/>
              <a:cs typeface="Arial" panose="020B0604020202020204" pitchFamily="34" charset="0"/>
            </a:endParaRPr>
          </a:p>
        </p:txBody>
      </p:sp>
      <p:graphicFrame>
        <p:nvGraphicFramePr>
          <p:cNvPr id="36934" name="Group 70">
            <a:extLst>
              <a:ext uri="{FF2B5EF4-FFF2-40B4-BE49-F238E27FC236}">
                <a16:creationId xmlns:a16="http://schemas.microsoft.com/office/drawing/2014/main" id="{040AA9F6-16EC-40A5-AF9C-E3E0D3F9E404}"/>
              </a:ext>
            </a:extLst>
          </p:cNvPr>
          <p:cNvGraphicFramePr>
            <a:graphicFrameLocks noGrp="1"/>
          </p:cNvGraphicFramePr>
          <p:nvPr>
            <p:extLst>
              <p:ext uri="{D42A27DB-BD31-4B8C-83A1-F6EECF244321}">
                <p14:modId xmlns:p14="http://schemas.microsoft.com/office/powerpoint/2010/main" val="2187854122"/>
              </p:ext>
            </p:extLst>
          </p:nvPr>
        </p:nvGraphicFramePr>
        <p:xfrm>
          <a:off x="377190" y="665222"/>
          <a:ext cx="11361420" cy="5788332"/>
        </p:xfrm>
        <a:graphic>
          <a:graphicData uri="http://schemas.openxmlformats.org/drawingml/2006/table">
            <a:tbl>
              <a:tblPr/>
              <a:tblGrid>
                <a:gridCol w="2272335">
                  <a:extLst>
                    <a:ext uri="{9D8B030D-6E8A-4147-A177-3AD203B41FA5}">
                      <a16:colId xmlns:a16="http://schemas.microsoft.com/office/drawing/2014/main" val="20000"/>
                    </a:ext>
                  </a:extLst>
                </a:gridCol>
                <a:gridCol w="5161048">
                  <a:extLst>
                    <a:ext uri="{9D8B030D-6E8A-4147-A177-3AD203B41FA5}">
                      <a16:colId xmlns:a16="http://schemas.microsoft.com/office/drawing/2014/main" val="20001"/>
                    </a:ext>
                  </a:extLst>
                </a:gridCol>
                <a:gridCol w="3928037">
                  <a:extLst>
                    <a:ext uri="{9D8B030D-6E8A-4147-A177-3AD203B41FA5}">
                      <a16:colId xmlns:a16="http://schemas.microsoft.com/office/drawing/2014/main" val="20002"/>
                    </a:ext>
                  </a:extLst>
                </a:gridCol>
              </a:tblGrid>
              <a:tr h="5272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800" b="1" i="0" u="none" strike="noStrike" cap="none" normalizeH="0" baseline="0" dirty="0">
                          <a:ln>
                            <a:noFill/>
                          </a:ln>
                          <a:solidFill>
                            <a:schemeClr val="tx1"/>
                          </a:solidFill>
                          <a:effectLst/>
                          <a:latin typeface="Arial" charset="0"/>
                          <a:ea typeface="Times New Roman" pitchFamily="18" charset="0"/>
                          <a:cs typeface="Arial" charset="0"/>
                        </a:rPr>
                        <a:t>ESTUDIOS</a:t>
                      </a:r>
                      <a:endParaRPr kumimoji="0" lang="es-ES" sz="1800" b="1"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800" b="1" i="0" u="none" strike="noStrike" cap="none" normalizeH="0" baseline="0" dirty="0">
                          <a:ln>
                            <a:noFill/>
                          </a:ln>
                          <a:solidFill>
                            <a:schemeClr val="tx1"/>
                          </a:solidFill>
                          <a:effectLst/>
                          <a:latin typeface="Arial" charset="0"/>
                          <a:ea typeface="Times New Roman" pitchFamily="18" charset="0"/>
                          <a:cs typeface="Arial" charset="0"/>
                        </a:rPr>
                        <a:t>FECHAS </a:t>
                      </a:r>
                      <a:endParaRPr kumimoji="0" lang="es-ES" sz="1800" b="1"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800" b="1" i="0" u="none" strike="noStrike" cap="none" normalizeH="0" baseline="0" dirty="0">
                          <a:ln>
                            <a:noFill/>
                          </a:ln>
                          <a:solidFill>
                            <a:schemeClr val="tx1"/>
                          </a:solidFill>
                          <a:effectLst/>
                          <a:latin typeface="Arial" charset="0"/>
                          <a:ea typeface="Times New Roman" pitchFamily="18" charset="0"/>
                          <a:cs typeface="Arial" charset="0"/>
                        </a:rPr>
                        <a:t> PROCEDIMIENTO</a:t>
                      </a:r>
                      <a:endParaRPr kumimoji="0" lang="es-ES" sz="1800" b="1"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088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Estudios Universitarios en Castilla la Mancha.</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PREINSCRIPCIÓN  CONVOCATORIA ÚNICA 2021/22:</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Todos los colectivos: del  15 de junio al 5 de julio hasta las 14:00 horas.</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Resultados: 8 de julio.</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Reclamación: del  9 y 12 de julio.</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Estudios de matrícula directa </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del 15 de junio al  13 de septiembre.</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Matricula</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de los admitidos en Estudios de Grado del 8 al  15 de julio hasta las 14:00</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Readmisiones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1ª Readmisión: 19 de julio. Matrícula: del 19 al 22 de julio hasta las 14:00.</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2ª Readmisión:  26 de julio. Matrícula: del 26 al 28 de julio hasta las 1400. </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3ª Readmisión:  7de septiembre. Matrícula: del 7 al 13 de septiembre hasta las 14:00.</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Las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se realizará  por internet, a través de la secretaria virtual, en la página de la universidad:</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www.uclm.es</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En dicha solicitud podéis pedir hasta </a:t>
                      </a: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9  titulaciones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o estudios  (o varias veces la misma titulación en distintos lugares) de las distintas universidades de Castilla la Mancha </a:t>
                      </a: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por orden de prioridad.</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Si te adjudican otra opción distinta a tu primera petición y quieres que te sigan teniendo en </a:t>
                      </a:r>
                      <a:r>
                        <a:rPr kumimoji="0" lang="es-ES" sz="900" b="0" i="0" u="none" strike="noStrike" cap="none" normalizeH="0" baseline="0" dirty="0" err="1">
                          <a:ln>
                            <a:noFill/>
                          </a:ln>
                          <a:solidFill>
                            <a:schemeClr val="tx1"/>
                          </a:solidFill>
                          <a:effectLst/>
                          <a:latin typeface="Arial" charset="0"/>
                          <a:ea typeface="Times New Roman" pitchFamily="18" charset="0"/>
                          <a:cs typeface="Arial" charset="0"/>
                        </a:rPr>
                        <a:t>cuEnta</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para dichos estudios debes solicitar permanecer en lista de espera y lo tendrás que hacer tras cada adjudicación.</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Consultar también fechas para preinscribirse en las Pruebas de Acceso según el grado (Ej.: CC. Actividad Física y del Deporte).</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extLst>
                  <a:ext uri="{0D108BD9-81ED-4DB2-BD59-A6C34878D82A}">
                    <a16:rowId xmlns:a16="http://schemas.microsoft.com/office/drawing/2014/main" val="10001"/>
                  </a:ext>
                </a:extLst>
              </a:tr>
              <a:tr h="2952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Estudios Universitarios en las Universidades Públicas de Madrid.</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PREINSCRIPCIÓN ORDINARIA 2021:</a:t>
                      </a:r>
                      <a:r>
                        <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rPr>
                        <a:t> d</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el 10 de junio al 2 de julio.</a:t>
                      </a:r>
                      <a:endParaRPr kumimoji="0" lang="es-ES" sz="900" b="1"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Listados de admitidos: 16 de julio, a las 9 horas.</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Reclamaciones: 16, 19 y 20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Estudios de grado con pruebas específicas de acceso. Reserva de plaza del 10 al 23 de junio.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Matricula</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ver calendario según  el centro y  el estudio específico.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PREINSCRIPCIÓN  EXTRAORDINARIA 2021:  del  23 al 30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Listados de admitidos: 6 de septiembre.</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Reclamaciones:  6 y 7 de septiembre.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Las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puedes elegir entre 12  opciones de estudio por orden de preferencia de todo el distrito de Madrid .</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Puedes realizarla desde la web de la universidad cuyos estudios has colocado en 1ª opción. Para acceder deberás registrarte  y conseguir una contraseña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2"/>
                        </a:rPr>
                        <a:t>www.uah.es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(Alcalá).          </a:t>
                      </a: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3"/>
                        </a:rPr>
                        <a:t>www.uam.es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(Autónoma).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4"/>
                        </a:rPr>
                        <a:t>www.uc3m.es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(Carlos III).   </a:t>
                      </a: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5"/>
                        </a:rPr>
                        <a:t>www.ucm.es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(Complutense).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6"/>
                        </a:rPr>
                        <a:t>www.upm.es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(Politécnica). </a:t>
                      </a: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7"/>
                        </a:rPr>
                        <a:t>www.urjc.es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(Rey Juan Carlos) .</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Si la solicitud está correcta recibiréis información de la documentación necesaria y una copia en  vuestro correo electrónico. </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Si no te adjudicaron algunas de tus primeras opciones y quieres seguir participando en los procesos de readmisión debes solicitar permanecer en lista de espera.</a:t>
                      </a:r>
                    </a:p>
                  </a:txBody>
                  <a:tcPr marL="91443" marR="91443"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2"/>
                  </a:ext>
                </a:extLst>
              </a:tr>
            </a:tbl>
          </a:graphicData>
        </a:graphic>
      </p:graphicFrame>
      <p:sp>
        <p:nvSpPr>
          <p:cNvPr id="35861" name="Rectangle 235">
            <a:extLst>
              <a:ext uri="{FF2B5EF4-FFF2-40B4-BE49-F238E27FC236}">
                <a16:creationId xmlns:a16="http://schemas.microsoft.com/office/drawing/2014/main" id="{C5F5384D-CF60-469D-9378-EAE72E8B9713}"/>
              </a:ext>
            </a:extLst>
          </p:cNvPr>
          <p:cNvSpPr>
            <a:spLocks noChangeArrowheads="1"/>
          </p:cNvSpPr>
          <p:nvPr/>
        </p:nvSpPr>
        <p:spPr bwMode="auto">
          <a:xfrm>
            <a:off x="1524001" y="69987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s-ES" altLang="es-E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52343"/>
                                        </p:tgtEl>
                                        <p:attrNameLst>
                                          <p:attrName>style.visibility</p:attrName>
                                        </p:attrNameLst>
                                      </p:cBhvr>
                                      <p:to>
                                        <p:strVal val="visible"/>
                                      </p:to>
                                    </p:set>
                                    <p:anim to="" calcmode="lin" valueType="num">
                                      <p:cBhvr>
                                        <p:cTn id="7" dur="1" fill="hold"/>
                                        <p:tgtEl>
                                          <p:spTgt spid="5234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499"/>
                                          </p:stCondLst>
                                        </p:cTn>
                                        <p:tgtEl>
                                          <p:spTgt spid="36934"/>
                                        </p:tgtEl>
                                        <p:attrNameLst>
                                          <p:attrName>style.visibility</p:attrName>
                                        </p:attrNameLst>
                                      </p:cBhvr>
                                      <p:to>
                                        <p:strVal val="visible"/>
                                      </p:to>
                                    </p:set>
                                    <p:anim to="" calcmode="lin" valueType="num">
                                      <p:cBhvr>
                                        <p:cTn id="12" dur="1" fill="hold"/>
                                        <p:tgtEl>
                                          <p:spTgt spid="3693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34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a:extLst>
              <a:ext uri="{FF2B5EF4-FFF2-40B4-BE49-F238E27FC236}">
                <a16:creationId xmlns:a16="http://schemas.microsoft.com/office/drawing/2014/main" id="{BFC76362-2F39-4C7A-8BF9-C846E3B326A8}"/>
              </a:ext>
            </a:extLst>
          </p:cNvPr>
          <p:cNvGraphicFramePr>
            <a:graphicFrameLocks noGrp="1"/>
          </p:cNvGraphicFramePr>
          <p:nvPr>
            <p:extLst>
              <p:ext uri="{D42A27DB-BD31-4B8C-83A1-F6EECF244321}">
                <p14:modId xmlns:p14="http://schemas.microsoft.com/office/powerpoint/2010/main" val="1336631036"/>
              </p:ext>
            </p:extLst>
          </p:nvPr>
        </p:nvGraphicFramePr>
        <p:xfrm>
          <a:off x="545124" y="450851"/>
          <a:ext cx="11113476" cy="6361113"/>
        </p:xfrm>
        <a:graphic>
          <a:graphicData uri="http://schemas.openxmlformats.org/drawingml/2006/table">
            <a:tbl>
              <a:tblPr/>
              <a:tblGrid>
                <a:gridCol w="2329799">
                  <a:extLst>
                    <a:ext uri="{9D8B030D-6E8A-4147-A177-3AD203B41FA5}">
                      <a16:colId xmlns:a16="http://schemas.microsoft.com/office/drawing/2014/main" val="20000"/>
                    </a:ext>
                  </a:extLst>
                </a:gridCol>
                <a:gridCol w="4987627">
                  <a:extLst>
                    <a:ext uri="{9D8B030D-6E8A-4147-A177-3AD203B41FA5}">
                      <a16:colId xmlns:a16="http://schemas.microsoft.com/office/drawing/2014/main" val="20001"/>
                    </a:ext>
                  </a:extLst>
                </a:gridCol>
                <a:gridCol w="3796050">
                  <a:extLst>
                    <a:ext uri="{9D8B030D-6E8A-4147-A177-3AD203B41FA5}">
                      <a16:colId xmlns:a16="http://schemas.microsoft.com/office/drawing/2014/main" val="20002"/>
                    </a:ext>
                  </a:extLst>
                </a:gridCol>
              </a:tblGrid>
              <a:tr h="21489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Estudios Universitarios en las Universidades de Castilla León.</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4" marR="91444"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PREINSCRIPCIÓN PLAZO ÚNICO Y OBLIGATORIO 2021: </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por internet del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08 de junio al  5 de julio.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1ª Lista de admitidos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9 de julio. Matrícula del 9 al 15 de julio.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2ª Lista de admitidos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22 de julio. Matrícula del 22 al 27 de julio.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3ª Lista de admitidos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6 de  septiembre. Matrícula  del 6 al 7 de septiembre.</a:t>
                      </a:r>
                    </a:p>
                    <a:p>
                      <a:pPr marL="0" marR="0" lvl="0" indent="0" algn="l" defTabSz="914400" rtl="0" eaLnBrk="1" fontAlgn="base" latinLnBrk="0" hangingPunct="1">
                        <a:lnSpc>
                          <a:spcPct val="100000"/>
                        </a:lnSpc>
                        <a:spcBef>
                          <a:spcPct val="0"/>
                        </a:spcBef>
                        <a:spcAft>
                          <a:spcPct val="0"/>
                        </a:spcAft>
                        <a:buClrTx/>
                        <a:buSzTx/>
                        <a:buFontTx/>
                        <a:buNone/>
                        <a:tabLst/>
                      </a:pPr>
                      <a:r>
                        <a:rPr lang="es-ES" sz="900" b="1" i="0" kern="1200" dirty="0">
                          <a:solidFill>
                            <a:schemeClr val="tx1"/>
                          </a:solidFill>
                          <a:effectLst/>
                          <a:latin typeface="Arial" panose="020B0604020202020204" pitchFamily="34" charset="0"/>
                          <a:ea typeface="+mn-ea"/>
                          <a:cs typeface="Arial" panose="020B0604020202020204" pitchFamily="34" charset="0"/>
                        </a:rPr>
                        <a:t>Los estudiantes que deseen permanecer en lista de espera después de la última adjudicación de plazas deberán indicarlo expresamente en la aplicación informática de preinscripción</a:t>
                      </a:r>
                      <a:r>
                        <a:rPr lang="es-ES" sz="900" b="0" i="0" kern="1200" dirty="0">
                          <a:solidFill>
                            <a:schemeClr val="tx1"/>
                          </a:solidFill>
                          <a:effectLst/>
                          <a:latin typeface="Arial" panose="020B0604020202020204" pitchFamily="34" charset="0"/>
                          <a:ea typeface="+mn-ea"/>
                          <a:cs typeface="Arial" panose="020B0604020202020204" pitchFamily="34" charset="0"/>
                        </a:rPr>
                        <a:t> </a:t>
                      </a:r>
                      <a:r>
                        <a:rPr lang="es-ES" sz="900" b="1" i="0" kern="1200" dirty="0">
                          <a:solidFill>
                            <a:schemeClr val="tx1"/>
                          </a:solidFill>
                          <a:effectLst/>
                          <a:latin typeface="Arial" panose="020B0604020202020204" pitchFamily="34" charset="0"/>
                          <a:ea typeface="+mn-ea"/>
                          <a:cs typeface="Arial" panose="020B0604020202020204" pitchFamily="34" charset="0"/>
                        </a:rPr>
                        <a:t>entre el 6 y el 7 de septiembre. </a:t>
                      </a:r>
                      <a:r>
                        <a:rPr lang="es-ES" sz="900" b="0" i="0" kern="1200" dirty="0">
                          <a:solidFill>
                            <a:schemeClr val="tx1"/>
                          </a:solidFill>
                          <a:effectLst/>
                          <a:latin typeface="Arial" panose="020B0604020202020204" pitchFamily="34" charset="0"/>
                          <a:ea typeface="+mn-ea"/>
                          <a:cs typeface="Arial" panose="020B0604020202020204" pitchFamily="34" charset="0"/>
                        </a:rPr>
                        <a:t>A partir del último periodo de matrícula, en caso de existir alguna vacante, se cubrirán las plazas siguiendo el orden de la lista de espera </a:t>
                      </a:r>
                      <a:r>
                        <a:rPr lang="es-ES" sz="900" b="1" i="0" kern="1200" dirty="0">
                          <a:solidFill>
                            <a:schemeClr val="tx1"/>
                          </a:solidFill>
                          <a:effectLst/>
                          <a:latin typeface="Arial" panose="020B0604020202020204" pitchFamily="34" charset="0"/>
                          <a:ea typeface="+mn-ea"/>
                          <a:cs typeface="Arial" panose="020B0604020202020204" pitchFamily="34" charset="0"/>
                        </a:rPr>
                        <a:t>. </a:t>
                      </a:r>
                      <a:r>
                        <a:rPr lang="es-ES" sz="900" b="0" i="0" kern="1200" dirty="0">
                          <a:solidFill>
                            <a:schemeClr val="tx1"/>
                          </a:solidFill>
                          <a:effectLst/>
                          <a:latin typeface="Arial" panose="020B0604020202020204" pitchFamily="34" charset="0"/>
                          <a:ea typeface="+mn-ea"/>
                          <a:cs typeface="Arial" panose="020B0604020202020204" pitchFamily="34" charset="0"/>
                        </a:rPr>
                        <a:t>La falta de confirmación implicará el desistimiento de su solicitud de admisión en las titulaciones afectadas.</a:t>
                      </a:r>
                      <a:endParaRPr kumimoji="0" lang="es-ES" sz="900" b="0" i="0" u="none" strike="noStrike" cap="none" normalizeH="0" baseline="0" dirty="0">
                        <a:ln>
                          <a:noFill/>
                        </a:ln>
                        <a:solidFill>
                          <a:schemeClr val="tx1"/>
                        </a:solidFill>
                        <a:effectLst/>
                        <a:latin typeface="Arial" panose="020B0604020202020204" pitchFamily="34" charset="0"/>
                        <a:ea typeface="Times New Roman" pitchFamily="18" charset="0"/>
                        <a:cs typeface="Arial" panose="020B0604020202020204" pitchFamily="34" charset="0"/>
                      </a:endParaRPr>
                    </a:p>
                  </a:txBody>
                  <a:tcPr marL="91444" marR="91444"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Las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puedes elegir 12 opciones de estudio de todo el distrito de Castilla León y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se  realizar exclusivamente por internet</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Direcciones de las universidades:</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2"/>
                        </a:rPr>
                        <a:t>www.ubu.es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(Burgos).</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hlinkClick r:id="rId3"/>
                        </a:rPr>
                        <a:t>www.unileon.es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(León).</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err="1">
                          <a:ln>
                            <a:noFill/>
                          </a:ln>
                          <a:solidFill>
                            <a:schemeClr val="tx1"/>
                          </a:solidFill>
                          <a:effectLst/>
                          <a:latin typeface="Arial" charset="0"/>
                          <a:ea typeface="Times New Roman" pitchFamily="18" charset="0"/>
                          <a:cs typeface="Arial" charset="0"/>
                        </a:rPr>
                        <a:t>www</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usal.es (Salamanca).</a:t>
                      </a:r>
                      <a:endParaRPr kumimoji="0" lang="es-ES" sz="9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err="1">
                          <a:ln>
                            <a:noFill/>
                          </a:ln>
                          <a:solidFill>
                            <a:schemeClr val="tx1"/>
                          </a:solidFill>
                          <a:effectLst/>
                          <a:latin typeface="Arial" charset="0"/>
                          <a:ea typeface="Times New Roman" pitchFamily="18" charset="0"/>
                          <a:cs typeface="Arial" charset="0"/>
                        </a:rPr>
                        <a:t>www</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uva.es (Valladolid).</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Cuando incluyáis en la </a:t>
                      </a:r>
                      <a:r>
                        <a:rPr kumimoji="0" lang="es-ES" sz="900" b="0" i="0" u="none" strike="noStrike" cap="none" normalizeH="0" baseline="0" dirty="0" err="1">
                          <a:ln>
                            <a:noFill/>
                          </a:ln>
                          <a:solidFill>
                            <a:schemeClr val="tx1"/>
                          </a:solidFill>
                          <a:effectLst/>
                          <a:latin typeface="Arial" charset="0"/>
                          <a:ea typeface="Times New Roman" pitchFamily="18" charset="0"/>
                          <a:cs typeface="Arial" charset="0"/>
                        </a:rPr>
                        <a:t>autopreisncripción</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vuestros datos se os asignará una clave.</a:t>
                      </a:r>
                    </a:p>
                  </a:txBody>
                  <a:tcPr marL="91444" marR="91444"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0"/>
                  </a:ext>
                </a:extLst>
              </a:tr>
              <a:tr h="297184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Estudios en la Universidad de Extremadura.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900" b="1" i="0" u="none" strike="noStrike" cap="none" normalizeH="0" baseline="0" dirty="0">
                        <a:ln>
                          <a:noFill/>
                        </a:ln>
                        <a:solidFill>
                          <a:schemeClr val="tx1"/>
                        </a:solidFill>
                        <a:effectLst/>
                        <a:latin typeface="Arial" charset="0"/>
                        <a:ea typeface="Times New Roman" pitchFamily="18" charset="0"/>
                        <a:cs typeface="Arial" charset="0"/>
                      </a:endParaRP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FF66"/>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Preinscripción ordinaria junio de 2021: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 Fase ordinaria  de junio:  solicitudes 18 al 30 de junio.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1ª Adjudicación de plazas: 9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Reclamaciones:  del 9 al 12 de julio. Resolución reclamaciones: 16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sng" strike="noStrike" cap="none" normalizeH="0" baseline="0" dirty="0">
                          <a:ln>
                            <a:noFill/>
                          </a:ln>
                          <a:solidFill>
                            <a:schemeClr val="tx1"/>
                          </a:solidFill>
                          <a:effectLst/>
                          <a:latin typeface="Arial" charset="0"/>
                          <a:ea typeface="Times New Roman" pitchFamily="18" charset="0"/>
                          <a:cs typeface="Arial" charset="0"/>
                        </a:rPr>
                        <a:t>Matrícula ordinaria:</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del 9 al 12 de julio.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Matrícula admitidos por reclamación:  16 y 17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2ª Adjudicación: 16 de julio. Matrícula: 2 y 3 de septiembre.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3ª Adjudicación: 20 de julio. Matrícula: 20 y 21 de julio.</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4ª Adjudicación: 23 de julio. Matrícula: 23 y 24 de 10 y 11 de septiembre.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5ª Adjudicación: 27 de julio. Matrícula: 27 y 28 de julio.</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6ª Adjudicación: 30 de julio. Matrícula 2 y 3 de septiembre.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Hay hasta 13 adjudicaciones que irán desde el 7 de septiembre hasta el 28 de septiembre según calendario publicado en la web.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Fase extraordinaria: Solicitudes del 26 al 29 de julio.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1ª Adjudicación: 2 de septiembre. Matrícula : 2 y 3 de sept.</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Reclamaciones:  2 y 3 de septiembre. Resolución de reclamaciones: 10 de septiembre. Matricula reclamaciones: 10 y 11 de septiembre.</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2ª Adjudicación: 10 de septiembre. Matrícula: 10 y 11 de septiembre.</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Hay hasta 7 adjudicaciones que irán desde el 14 de septiembre hasta el 28 de septiembre según calendario publicado en la web</a:t>
                      </a: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FF66"/>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Las </a:t>
                      </a: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preinscripciones</a:t>
                      </a: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puedes elegir entre 7 opciones de estudio de todo el distrito.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rgbClr val="000000"/>
                          </a:solidFill>
                          <a:effectLst/>
                          <a:latin typeface="Arial" charset="0"/>
                          <a:ea typeface="Times New Roman" pitchFamily="18" charset="0"/>
                          <a:cs typeface="Arial" charset="0"/>
                          <a:hlinkClick r:id="rId4"/>
                        </a:rPr>
                        <a:t> Se realizará vía internet en la página web:</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hlinkClick r:id="rId5"/>
                        </a:rPr>
                        <a:t>www.unex.es/preins</a:t>
                      </a:r>
                      <a:endParaRPr kumimoji="0" lang="es-ES" sz="900" b="1"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s-ES" sz="900" b="0" i="0" u="none" strike="noStrike" cap="none" normalizeH="0" baseline="0" dirty="0">
                          <a:ln>
                            <a:noFill/>
                          </a:ln>
                          <a:solidFill>
                            <a:schemeClr val="tx1"/>
                          </a:solidFill>
                          <a:effectLst/>
                          <a:latin typeface="Arial" charset="0"/>
                          <a:ea typeface="Times New Roman" pitchFamily="18" charset="0"/>
                          <a:cs typeface="Arial" charset="0"/>
                        </a:rPr>
                        <a:t>(*) OJO: </a:t>
                      </a:r>
                      <a:r>
                        <a:rPr lang="es-ES" sz="900" dirty="0"/>
                        <a:t>El estudiante deberá marcar en la página web de consulta de resultados de preinscripción, en cada una de las adjudicaciones de plazas, que desea seguir formando parte del proceso para que se le tenga en cuenta en la siguiente adjudicación. En caso de no marcar la casilla correspondiente habilitada al efecto, se entenderá que no desea seguir participando en el proceso de admisión y que renuncia a todas las titulaciones en las que se encuentre en lista de espera.</a:t>
                      </a: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FF66"/>
                    </a:solidFill>
                  </a:tcPr>
                </a:tc>
                <a:extLst>
                  <a:ext uri="{0D108BD9-81ED-4DB2-BD59-A6C34878D82A}">
                    <a16:rowId xmlns:a16="http://schemas.microsoft.com/office/drawing/2014/main" val="10001"/>
                  </a:ext>
                </a:extLst>
              </a:tr>
              <a:tr h="12403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UNED (Universidad nacional de Educación a Distancia)</a:t>
                      </a: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Plazos de solicitud para 2021/22:</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Primer plazo: del 17 de junio al 21 de octubre.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Segundo plazo: del 20 de enero al 10 de marzo.</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900" b="0" i="0" u="none" strike="noStrike" cap="none" normalizeH="0" baseline="0" dirty="0">
                        <a:ln>
                          <a:noFill/>
                        </a:ln>
                        <a:solidFill>
                          <a:schemeClr val="tx1"/>
                        </a:solidFill>
                        <a:effectLst/>
                        <a:latin typeface="Arial" charset="0"/>
                        <a:ea typeface="Times New Roman" pitchFamily="18"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Plazos de Matrícula: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Primer plazo: del  7 de julio al  21 de octubre de 2021.</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900" b="1" i="0" u="none" strike="noStrike" cap="none" normalizeH="0" baseline="0" dirty="0">
                          <a:ln>
                            <a:noFill/>
                          </a:ln>
                          <a:solidFill>
                            <a:schemeClr val="tx1"/>
                          </a:solidFill>
                          <a:effectLst/>
                          <a:latin typeface="Arial" charset="0"/>
                          <a:ea typeface="Times New Roman" pitchFamily="18" charset="0"/>
                          <a:cs typeface="Arial" charset="0"/>
                        </a:rPr>
                        <a:t>Segundo plazo: del 3 de febrero al 10 de marzo de 2022.</a:t>
                      </a: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CC"/>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900" b="0" i="0" u="none" strike="noStrike" cap="none" normalizeH="0" baseline="0" dirty="0">
                          <a:ln>
                            <a:noFill/>
                          </a:ln>
                          <a:solidFill>
                            <a:schemeClr val="tx1"/>
                          </a:solidFill>
                          <a:effectLst/>
                          <a:latin typeface="Arial" charset="0"/>
                        </a:rPr>
                        <a:t>Admisión se debe solicitar a través de la web: </a:t>
                      </a:r>
                      <a:r>
                        <a:rPr kumimoji="0" lang="es-ES" sz="900" b="0" i="0" u="none" strike="noStrike" cap="none" normalizeH="0" baseline="0" dirty="0">
                          <a:ln>
                            <a:noFill/>
                          </a:ln>
                          <a:solidFill>
                            <a:schemeClr val="tx1"/>
                          </a:solidFill>
                          <a:effectLst/>
                          <a:latin typeface="Arial" charset="0"/>
                          <a:hlinkClick r:id="rId6"/>
                        </a:rPr>
                        <a:t>www.uned.es</a:t>
                      </a:r>
                      <a:r>
                        <a:rPr kumimoji="0" lang="es-ES" sz="900" b="0" i="0" u="none" strike="noStrike" cap="none" normalizeH="0" baseline="0" dirty="0">
                          <a:ln>
                            <a:noFill/>
                          </a:ln>
                          <a:solidFill>
                            <a:schemeClr val="tx1"/>
                          </a:solidFill>
                          <a:effectLst/>
                          <a:latin typeface="Arial" charset="0"/>
                        </a:rPr>
                        <a:t> – «Admisión  Grados» .</a:t>
                      </a:r>
                    </a:p>
                  </a:txBody>
                  <a:tcPr marL="91444" marR="91444"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CC"/>
                    </a:solidFill>
                  </a:tcPr>
                </a:tc>
                <a:extLst>
                  <a:ext uri="{0D108BD9-81ED-4DB2-BD59-A6C34878D82A}">
                    <a16:rowId xmlns:a16="http://schemas.microsoft.com/office/drawing/2014/main" val="10002"/>
                  </a:ext>
                </a:extLst>
              </a:tr>
            </a:tbl>
          </a:graphicData>
        </a:graphic>
      </p:graphicFrame>
      <p:sp>
        <p:nvSpPr>
          <p:cNvPr id="36884" name="2 Rectángulo">
            <a:extLst>
              <a:ext uri="{FF2B5EF4-FFF2-40B4-BE49-F238E27FC236}">
                <a16:creationId xmlns:a16="http://schemas.microsoft.com/office/drawing/2014/main" id="{8DD4EBEC-8B31-447F-91CA-3B6FBFBE1FC7}"/>
              </a:ext>
            </a:extLst>
          </p:cNvPr>
          <p:cNvSpPr>
            <a:spLocks noChangeArrowheads="1"/>
          </p:cNvSpPr>
          <p:nvPr/>
        </p:nvSpPr>
        <p:spPr bwMode="auto">
          <a:xfrm>
            <a:off x="1703388" y="188914"/>
            <a:ext cx="89646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ES" altLang="es-ES" sz="1100" b="1" u="sng" dirty="0">
                <a:ea typeface="Times New Roman" panose="02020603050405020304" pitchFamily="18" charset="0"/>
                <a:cs typeface="Arial" panose="020B0604020202020204" pitchFamily="34" charset="0"/>
              </a:rPr>
              <a:t>PLAZOSSOLICITUD DE  PREINSCRIPCIÓN Y MATRICULACIÓN EN ESTUDIOS DE GRADO UNIVERSITARIOS CURSO 2021/22 </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1235</Words>
  <Application>Microsoft Office PowerPoint</Application>
  <PresentationFormat>Panorámica</PresentationFormat>
  <Paragraphs>83</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Calibri Light</vt:lpstr>
      <vt:lpstr>Times New Roman</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Isabel</dc:creator>
  <cp:lastModifiedBy>Isabel</cp:lastModifiedBy>
  <cp:revision>10</cp:revision>
  <dcterms:created xsi:type="dcterms:W3CDTF">2021-05-31T16:59:41Z</dcterms:created>
  <dcterms:modified xsi:type="dcterms:W3CDTF">2021-05-31T19:36:02Z</dcterms:modified>
</cp:coreProperties>
</file>